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882" r:id="rId1"/>
  </p:sldMasterIdLst>
  <p:notesMasterIdLst>
    <p:notesMasterId r:id="rId36"/>
  </p:notesMasterIdLst>
  <p:sldIdLst>
    <p:sldId id="256" r:id="rId2"/>
    <p:sldId id="320" r:id="rId3"/>
    <p:sldId id="319" r:id="rId4"/>
    <p:sldId id="326" r:id="rId5"/>
    <p:sldId id="327" r:id="rId6"/>
    <p:sldId id="323" r:id="rId7"/>
    <p:sldId id="325" r:id="rId8"/>
    <p:sldId id="328" r:id="rId9"/>
    <p:sldId id="258" r:id="rId10"/>
    <p:sldId id="329" r:id="rId11"/>
    <p:sldId id="315" r:id="rId12"/>
    <p:sldId id="260" r:id="rId13"/>
    <p:sldId id="334" r:id="rId14"/>
    <p:sldId id="345" r:id="rId15"/>
    <p:sldId id="346" r:id="rId16"/>
    <p:sldId id="347" r:id="rId17"/>
    <p:sldId id="348" r:id="rId18"/>
    <p:sldId id="331" r:id="rId19"/>
    <p:sldId id="305" r:id="rId20"/>
    <p:sldId id="330" r:id="rId21"/>
    <p:sldId id="332" r:id="rId22"/>
    <p:sldId id="333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18" r:id="rId34"/>
    <p:sldId id="31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9F1"/>
    <a:srgbClr val="200901"/>
    <a:srgbClr val="5003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סגנון ביניים 3 - 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סגנון כהה 1 - הדגשה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סגנון ביניים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0" autoAdjust="0"/>
    <p:restoredTop sz="87326" autoAdjust="0"/>
  </p:normalViewPr>
  <p:slideViewPr>
    <p:cSldViewPr snapToGrid="0" snapToObjects="1">
      <p:cViewPr varScale="1">
        <p:scale>
          <a:sx n="60" d="100"/>
          <a:sy n="60" d="100"/>
        </p:scale>
        <p:origin x="9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FAA4A9-B49E-4DF1-87E0-76EE0474B7A1}" type="doc">
      <dgm:prSet loTypeId="urn:microsoft.com/office/officeart/2005/8/layout/vList2" loCatId="list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7B0CC6C1-8C01-4312-B70A-94E1AFBC8F3C}">
      <dgm:prSet/>
      <dgm:spPr/>
      <dgm:t>
        <a:bodyPr/>
        <a:lstStyle/>
        <a:p>
          <a:pPr algn="r"/>
          <a:r>
            <a:rPr lang="he-IL" b="0" i="0" dirty="0"/>
            <a:t>מונח המתייחס לאיתור תצפיות או אירועים אשר אינם תואמים לדפוס הצפוי</a:t>
          </a:r>
          <a:endParaRPr lang="en-US" dirty="0"/>
        </a:p>
      </dgm:t>
    </dgm:pt>
    <dgm:pt modelId="{B55427CE-DE0D-4A19-B39C-68E04B152588}" type="parTrans" cxnId="{9C1A88C9-A38D-4FA6-A22F-55D905E107D1}">
      <dgm:prSet/>
      <dgm:spPr/>
      <dgm:t>
        <a:bodyPr/>
        <a:lstStyle/>
        <a:p>
          <a:endParaRPr lang="en-US"/>
        </a:p>
      </dgm:t>
    </dgm:pt>
    <dgm:pt modelId="{56E0AEF2-1E5E-44EB-A627-ADF916FFC596}" type="sibTrans" cxnId="{9C1A88C9-A38D-4FA6-A22F-55D905E107D1}">
      <dgm:prSet/>
      <dgm:spPr/>
      <dgm:t>
        <a:bodyPr/>
        <a:lstStyle/>
        <a:p>
          <a:endParaRPr lang="en-US"/>
        </a:p>
      </dgm:t>
    </dgm:pt>
    <dgm:pt modelId="{97329614-69CC-4BA7-B0B0-F4654B819E80}">
      <dgm:prSet/>
      <dgm:spPr/>
      <dgm:t>
        <a:bodyPr/>
        <a:lstStyle/>
        <a:p>
          <a:pPr algn="r"/>
          <a:r>
            <a:rPr lang="he-IL" dirty="0"/>
            <a:t>חריגה מדפוס נורמלי</a:t>
          </a:r>
          <a:endParaRPr lang="en-US" dirty="0"/>
        </a:p>
      </dgm:t>
    </dgm:pt>
    <dgm:pt modelId="{45F09BAF-A8C9-4FA2-AC54-050FF3316E22}" type="parTrans" cxnId="{8B6E3857-CDC3-49DB-80BB-87C9B07A7582}">
      <dgm:prSet/>
      <dgm:spPr/>
      <dgm:t>
        <a:bodyPr/>
        <a:lstStyle/>
        <a:p>
          <a:endParaRPr lang="en-US"/>
        </a:p>
      </dgm:t>
    </dgm:pt>
    <dgm:pt modelId="{28F2D3CE-873E-46C0-A373-11AD6C005F8B}" type="sibTrans" cxnId="{8B6E3857-CDC3-49DB-80BB-87C9B07A7582}">
      <dgm:prSet/>
      <dgm:spPr/>
      <dgm:t>
        <a:bodyPr/>
        <a:lstStyle/>
        <a:p>
          <a:endParaRPr lang="en-US"/>
        </a:p>
      </dgm:t>
    </dgm:pt>
    <dgm:pt modelId="{7D8ED217-8515-4F09-8A02-EB6351BE49DD}">
      <dgm:prSet/>
      <dgm:spPr/>
      <dgm:t>
        <a:bodyPr/>
        <a:lstStyle/>
        <a:p>
          <a:pPr algn="r"/>
          <a:r>
            <a:rPr lang="he-IL" b="0" i="0" dirty="0"/>
            <a:t>לרוב, אנומליות מעידות על בעיה</a:t>
          </a:r>
          <a:endParaRPr lang="en-US" dirty="0"/>
        </a:p>
      </dgm:t>
    </dgm:pt>
    <dgm:pt modelId="{4CFCA29D-4FF2-444F-9C85-2AECFE55BAB0}" type="parTrans" cxnId="{45B3CCC4-36A2-42D2-8AD9-65653434EFB4}">
      <dgm:prSet/>
      <dgm:spPr/>
      <dgm:t>
        <a:bodyPr/>
        <a:lstStyle/>
        <a:p>
          <a:endParaRPr lang="en-US"/>
        </a:p>
      </dgm:t>
    </dgm:pt>
    <dgm:pt modelId="{7BF3FA8C-BB3E-4D01-8894-A13206C62518}" type="sibTrans" cxnId="{45B3CCC4-36A2-42D2-8AD9-65653434EFB4}">
      <dgm:prSet/>
      <dgm:spPr/>
      <dgm:t>
        <a:bodyPr/>
        <a:lstStyle/>
        <a:p>
          <a:endParaRPr lang="en-US"/>
        </a:p>
      </dgm:t>
    </dgm:pt>
    <dgm:pt modelId="{747ADFC3-CA1D-9743-A887-1CCF9651CDC0}" type="pres">
      <dgm:prSet presAssocID="{41FAA4A9-B49E-4DF1-87E0-76EE0474B7A1}" presName="linear" presStyleCnt="0">
        <dgm:presLayoutVars>
          <dgm:animLvl val="lvl"/>
          <dgm:resizeHandles val="exact"/>
        </dgm:presLayoutVars>
      </dgm:prSet>
      <dgm:spPr/>
    </dgm:pt>
    <dgm:pt modelId="{0982F9D7-EFE0-7841-B1B0-E5D057F6FFE9}" type="pres">
      <dgm:prSet presAssocID="{7B0CC6C1-8C01-4312-B70A-94E1AFBC8F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619881-1F79-1C46-9CBB-160E69C5F1F6}" type="pres">
      <dgm:prSet presAssocID="{56E0AEF2-1E5E-44EB-A627-ADF916FFC596}" presName="spacer" presStyleCnt="0"/>
      <dgm:spPr/>
    </dgm:pt>
    <dgm:pt modelId="{E27B3C84-0A94-5A46-BA7D-018849244802}" type="pres">
      <dgm:prSet presAssocID="{97329614-69CC-4BA7-B0B0-F4654B819E8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8F3F46-6FE5-D44B-9E55-9FA1E50B4502}" type="pres">
      <dgm:prSet presAssocID="{28F2D3CE-873E-46C0-A373-11AD6C005F8B}" presName="spacer" presStyleCnt="0"/>
      <dgm:spPr/>
    </dgm:pt>
    <dgm:pt modelId="{0D59F4AC-6029-724B-8DF0-EE0601B8868E}" type="pres">
      <dgm:prSet presAssocID="{7D8ED217-8515-4F09-8A02-EB6351BE49D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F3B860B-D6FA-904E-9FB6-AC57C10EFB7B}" type="presOf" srcId="{7B0CC6C1-8C01-4312-B70A-94E1AFBC8F3C}" destId="{0982F9D7-EFE0-7841-B1B0-E5D057F6FFE9}" srcOrd="0" destOrd="0" presId="urn:microsoft.com/office/officeart/2005/8/layout/vList2"/>
    <dgm:cxn modelId="{67E8BB37-70D2-FC4B-BBAF-C9D8714A8E16}" type="presOf" srcId="{97329614-69CC-4BA7-B0B0-F4654B819E80}" destId="{E27B3C84-0A94-5A46-BA7D-018849244802}" srcOrd="0" destOrd="0" presId="urn:microsoft.com/office/officeart/2005/8/layout/vList2"/>
    <dgm:cxn modelId="{8B6E3857-CDC3-49DB-80BB-87C9B07A7582}" srcId="{41FAA4A9-B49E-4DF1-87E0-76EE0474B7A1}" destId="{97329614-69CC-4BA7-B0B0-F4654B819E80}" srcOrd="1" destOrd="0" parTransId="{45F09BAF-A8C9-4FA2-AC54-050FF3316E22}" sibTransId="{28F2D3CE-873E-46C0-A373-11AD6C005F8B}"/>
    <dgm:cxn modelId="{09008B93-ADC5-1844-9225-5639CEEEFDA0}" type="presOf" srcId="{41FAA4A9-B49E-4DF1-87E0-76EE0474B7A1}" destId="{747ADFC3-CA1D-9743-A887-1CCF9651CDC0}" srcOrd="0" destOrd="0" presId="urn:microsoft.com/office/officeart/2005/8/layout/vList2"/>
    <dgm:cxn modelId="{C719B6BC-4911-3C45-B60E-D5608B43F78A}" type="presOf" srcId="{7D8ED217-8515-4F09-8A02-EB6351BE49DD}" destId="{0D59F4AC-6029-724B-8DF0-EE0601B8868E}" srcOrd="0" destOrd="0" presId="urn:microsoft.com/office/officeart/2005/8/layout/vList2"/>
    <dgm:cxn modelId="{45B3CCC4-36A2-42D2-8AD9-65653434EFB4}" srcId="{41FAA4A9-B49E-4DF1-87E0-76EE0474B7A1}" destId="{7D8ED217-8515-4F09-8A02-EB6351BE49DD}" srcOrd="2" destOrd="0" parTransId="{4CFCA29D-4FF2-444F-9C85-2AECFE55BAB0}" sibTransId="{7BF3FA8C-BB3E-4D01-8894-A13206C62518}"/>
    <dgm:cxn modelId="{9C1A88C9-A38D-4FA6-A22F-55D905E107D1}" srcId="{41FAA4A9-B49E-4DF1-87E0-76EE0474B7A1}" destId="{7B0CC6C1-8C01-4312-B70A-94E1AFBC8F3C}" srcOrd="0" destOrd="0" parTransId="{B55427CE-DE0D-4A19-B39C-68E04B152588}" sibTransId="{56E0AEF2-1E5E-44EB-A627-ADF916FFC596}"/>
    <dgm:cxn modelId="{F38FBA43-F762-C844-BECA-9FC8BAD56EBD}" type="presParOf" srcId="{747ADFC3-CA1D-9743-A887-1CCF9651CDC0}" destId="{0982F9D7-EFE0-7841-B1B0-E5D057F6FFE9}" srcOrd="0" destOrd="0" presId="urn:microsoft.com/office/officeart/2005/8/layout/vList2"/>
    <dgm:cxn modelId="{E7955F81-A5D4-194A-A4BE-0ED4C0F915E3}" type="presParOf" srcId="{747ADFC3-CA1D-9743-A887-1CCF9651CDC0}" destId="{CD619881-1F79-1C46-9CBB-160E69C5F1F6}" srcOrd="1" destOrd="0" presId="urn:microsoft.com/office/officeart/2005/8/layout/vList2"/>
    <dgm:cxn modelId="{AAFDA7E4-261E-3147-A75C-54AA3DBA44BC}" type="presParOf" srcId="{747ADFC3-CA1D-9743-A887-1CCF9651CDC0}" destId="{E27B3C84-0A94-5A46-BA7D-018849244802}" srcOrd="2" destOrd="0" presId="urn:microsoft.com/office/officeart/2005/8/layout/vList2"/>
    <dgm:cxn modelId="{8F4395B6-9A5C-6949-AC9C-D047B7DF8B64}" type="presParOf" srcId="{747ADFC3-CA1D-9743-A887-1CCF9651CDC0}" destId="{078F3F46-6FE5-D44B-9E55-9FA1E50B4502}" srcOrd="3" destOrd="0" presId="urn:microsoft.com/office/officeart/2005/8/layout/vList2"/>
    <dgm:cxn modelId="{B36801F6-B410-F846-9D8E-26452A85C8A8}" type="presParOf" srcId="{747ADFC3-CA1D-9743-A887-1CCF9651CDC0}" destId="{0D59F4AC-6029-724B-8DF0-EE0601B886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2F9D7-EFE0-7841-B1B0-E5D057F6FFE9}">
      <dsp:nvSpPr>
        <dsp:cNvPr id="0" name=""/>
        <dsp:cNvSpPr/>
      </dsp:nvSpPr>
      <dsp:spPr>
        <a:xfrm>
          <a:off x="0" y="7800"/>
          <a:ext cx="9906000" cy="111969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900" b="0" i="0" kern="1200" dirty="0"/>
            <a:t>מונח המתייחס לאיתור תצפיות או אירועים אשר אינם תואמים לדפוס הצפוי</a:t>
          </a:r>
          <a:endParaRPr lang="en-US" sz="2900" kern="1200" dirty="0"/>
        </a:p>
      </dsp:txBody>
      <dsp:txXfrm>
        <a:off x="54659" y="62459"/>
        <a:ext cx="9796682" cy="1010372"/>
      </dsp:txXfrm>
    </dsp:sp>
    <dsp:sp modelId="{E27B3C84-0A94-5A46-BA7D-018849244802}">
      <dsp:nvSpPr>
        <dsp:cNvPr id="0" name=""/>
        <dsp:cNvSpPr/>
      </dsp:nvSpPr>
      <dsp:spPr>
        <a:xfrm>
          <a:off x="0" y="1211011"/>
          <a:ext cx="9906000" cy="111969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07195"/>
                <a:satOff val="3785"/>
                <a:lumOff val="11579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shade val="80000"/>
                <a:hueOff val="107195"/>
                <a:satOff val="3785"/>
                <a:lumOff val="11579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900" kern="1200" dirty="0"/>
            <a:t>חריגה מדפוס נורמלי</a:t>
          </a:r>
          <a:endParaRPr lang="en-US" sz="2900" kern="1200" dirty="0"/>
        </a:p>
      </dsp:txBody>
      <dsp:txXfrm>
        <a:off x="54659" y="1265670"/>
        <a:ext cx="9796682" cy="1010372"/>
      </dsp:txXfrm>
    </dsp:sp>
    <dsp:sp modelId="{0D59F4AC-6029-724B-8DF0-EE0601B8868E}">
      <dsp:nvSpPr>
        <dsp:cNvPr id="0" name=""/>
        <dsp:cNvSpPr/>
      </dsp:nvSpPr>
      <dsp:spPr>
        <a:xfrm>
          <a:off x="0" y="2414221"/>
          <a:ext cx="9906000" cy="111969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214391"/>
                <a:satOff val="7571"/>
                <a:lumOff val="23159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2">
                <a:shade val="80000"/>
                <a:hueOff val="214391"/>
                <a:satOff val="7571"/>
                <a:lumOff val="23159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900" b="0" i="0" kern="1200" dirty="0"/>
            <a:t>לרוב, אנומליות מעידות על בעיה</a:t>
          </a:r>
          <a:endParaRPr lang="en-US" sz="2900" kern="1200" dirty="0"/>
        </a:p>
      </dsp:txBody>
      <dsp:txXfrm>
        <a:off x="54659" y="2468880"/>
        <a:ext cx="9796682" cy="1010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F5CACF5-A785-4D22-BF59-23F6E9BC41EA}" type="datetimeFigureOut">
              <a:rPr lang="he-IL" smtClean="0"/>
              <a:t>ו'/תמוז/תש"פ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5C7C381-8335-4E1B-BF2B-98F1B924566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2948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36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2953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כנרת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3560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כנרת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3607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כנרת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6519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קובי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86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8897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כנרת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3771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קובי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2174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5023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466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כנרת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1932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1288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0245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713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8595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9429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0944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קובי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7889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קובי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0612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7856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3528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קובי</a:t>
            </a:r>
          </a:p>
          <a:p>
            <a:r>
              <a:rPr lang="he-IL" dirty="0"/>
              <a:t>על פי ממצאים ב2018 נמצא כי</a:t>
            </a:r>
            <a:br>
              <a:rPr lang="en-US" dirty="0"/>
            </a:br>
            <a:r>
              <a:rPr lang="he-IL" dirty="0"/>
              <a:t>פגיעויות ברשת נפוצות יותר מפגיעויות באפליקציות וואב</a:t>
            </a:r>
          </a:p>
          <a:p>
            <a:r>
              <a:rPr lang="he-IL" dirty="0"/>
              <a:t>כפי שניתן לראות בתמונה נמצאו 81 אחוז פגיעויות ברשת</a:t>
            </a:r>
          </a:p>
          <a:p>
            <a:r>
              <a:rPr lang="he-IL" dirty="0"/>
              <a:t>שזה מה שאנחנו מתמקדים בפרוייקט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210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7033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9751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1075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6132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אלמוג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641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כנרת</a:t>
            </a:r>
          </a:p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9691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כנרת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3034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קובי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9848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קובי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לפתח מערכת שלמה לחוקר, שתאפשר לו לחקור התקפות ברשת הלאן</a:t>
            </a:r>
            <a:br>
              <a:rPr lang="en-US" dirty="0"/>
            </a:br>
            <a:r>
              <a:rPr lang="he-IL" dirty="0"/>
              <a:t>החל מסימולציה להתקפה, צפיה בהתקפה ולבסוף ליצור אפליקציית וואב ותאפשר לחוקר הפעלה קלה.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7C381-8335-4E1B-BF2B-98F1B9245667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797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1104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668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695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00671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724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262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614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262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8869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972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932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179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0925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0676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212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5686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418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74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hf sldNum="0"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3E0AEA-2476-4283-8AE6-1D15B810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084"/>
            <a:ext cx="12192000" cy="6858000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E2985E6E-BFBD-48E8-890A-5C5DD7248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09177" y="1218381"/>
            <a:ext cx="5519839" cy="249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t">
            <a:normAutofit/>
          </a:bodyPr>
          <a:lstStyle/>
          <a:p>
            <a:r>
              <a:rPr lang="he-IL" sz="7200" b="1" dirty="0">
                <a:ln w="0"/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פרוייקט גמר</a:t>
            </a:r>
            <a:endParaRPr lang="en-US" sz="3600" b="1" dirty="0">
              <a:ln w="0"/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8964EA9-7F36-3744-A20E-3F832803819E}"/>
              </a:ext>
            </a:extLst>
          </p:cNvPr>
          <p:cNvSpPr txBox="1"/>
          <p:nvPr/>
        </p:nvSpPr>
        <p:spPr>
          <a:xfrm>
            <a:off x="5582824" y="2768091"/>
            <a:ext cx="655862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שמות המבצעים: אלמוג אליאס, קובי תורג'מן וכנרת כהן</a:t>
            </a:r>
            <a:endParaRPr lang="en-US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r" rtl="1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שם המנחה: ד"ר יצחק רוזן.</a:t>
            </a:r>
            <a:endParaRPr lang="en-US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8A81D989-1888-4243-ADFF-F5F1342DCA49}"/>
              </a:ext>
            </a:extLst>
          </p:cNvPr>
          <p:cNvSpPr/>
          <p:nvPr/>
        </p:nvSpPr>
        <p:spPr>
          <a:xfrm>
            <a:off x="-1" y="1666341"/>
            <a:ext cx="580724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rtl="1"/>
            <a:r>
              <a:rPr lang="he-IL" sz="4000" b="1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מעבדה לזיהוי </a:t>
            </a:r>
          </a:p>
          <a:p>
            <a:pPr algn="ctr" rtl="1"/>
            <a:r>
              <a:rPr lang="he-IL" sz="4000" b="1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התקפות ברשת </a:t>
            </a:r>
            <a:r>
              <a:rPr lang="en-US" sz="4000" b="1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LAN</a:t>
            </a:r>
            <a:r>
              <a:rPr lang="he-IL" sz="4000" b="1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 באמצעות למידת מכונה</a:t>
            </a:r>
          </a:p>
          <a:p>
            <a:pPr algn="ctr" rtl="1"/>
            <a:r>
              <a:rPr lang="he-IL" sz="4000" b="1" dirty="0">
                <a:ln w="0">
                  <a:noFill/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ללא תיוג של פעולות אנומליות</a:t>
            </a:r>
          </a:p>
        </p:txBody>
      </p:sp>
    </p:spTree>
    <p:extLst>
      <p:ext uri="{BB962C8B-B14F-4D97-AF65-F5344CB8AC3E}">
        <p14:creationId xmlns:p14="http://schemas.microsoft.com/office/powerpoint/2010/main" val="326464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6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לבן 4">
            <a:extLst>
              <a:ext uri="{FF2B5EF4-FFF2-40B4-BE49-F238E27FC236}">
                <a16:creationId xmlns:a16="http://schemas.microsoft.com/office/drawing/2014/main" id="{90E7A320-92D7-46D3-8972-6BFDCBD9CA46}"/>
              </a:ext>
            </a:extLst>
          </p:cNvPr>
          <p:cNvSpPr/>
          <p:nvPr/>
        </p:nvSpPr>
        <p:spPr>
          <a:xfrm>
            <a:off x="1122945" y="2147908"/>
            <a:ext cx="10812378" cy="25621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High Level Design</a:t>
            </a:r>
          </a:p>
        </p:txBody>
      </p:sp>
    </p:spTree>
    <p:extLst>
      <p:ext uri="{BB962C8B-B14F-4D97-AF65-F5344CB8AC3E}">
        <p14:creationId xmlns:p14="http://schemas.microsoft.com/office/powerpoint/2010/main" val="24478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41874-DACA-4E47-8767-A443CF65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62" y="1"/>
            <a:ext cx="7603475" cy="6845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052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8C12F-3919-4CE8-BD64-6FAA9D7D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90" y="753979"/>
            <a:ext cx="7428478" cy="6104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0F2CC1B6-72C0-4EE2-9D89-8C017B822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9178" y="956180"/>
            <a:ext cx="3561347" cy="4780548"/>
          </a:xfrm>
        </p:spPr>
        <p:txBody>
          <a:bodyPr>
            <a:normAutofit fontScale="92500"/>
          </a:bodyPr>
          <a:lstStyle/>
          <a:p>
            <a:r>
              <a:rPr lang="he-IL" dirty="0"/>
              <a:t>השתמשנו ב</a:t>
            </a:r>
            <a:r>
              <a:rPr lang="en-US" dirty="0"/>
              <a:t>Microsoft SQL </a:t>
            </a:r>
            <a:endParaRPr lang="he-IL" dirty="0"/>
          </a:p>
          <a:p>
            <a:endParaRPr lang="he-IL" dirty="0"/>
          </a:p>
          <a:p>
            <a:r>
              <a:rPr lang="he-IL" dirty="0"/>
              <a:t>ישנם 3 טבלאות</a:t>
            </a:r>
          </a:p>
          <a:p>
            <a:pPr marL="0" indent="0">
              <a:buNone/>
            </a:pPr>
            <a:endParaRPr lang="he-IL" dirty="0"/>
          </a:p>
          <a:p>
            <a:r>
              <a:rPr lang="he-IL" dirty="0"/>
              <a:t>מרבית המידע לטבלאות נכתב ע"י ה </a:t>
            </a:r>
            <a:r>
              <a:rPr lang="en-US" dirty="0"/>
              <a:t>Detector</a:t>
            </a:r>
            <a:r>
              <a:rPr lang="he-IL" dirty="0"/>
              <a:t>.</a:t>
            </a:r>
          </a:p>
          <a:p>
            <a:pPr marL="0" indent="0">
              <a:buNone/>
            </a:pPr>
            <a:endParaRPr lang="he-IL" dirty="0"/>
          </a:p>
          <a:p>
            <a:r>
              <a:rPr lang="he-IL" dirty="0"/>
              <a:t>אין קשר בין </a:t>
            </a:r>
            <a:r>
              <a:rPr lang="en-US" dirty="0"/>
              <a:t>Flows</a:t>
            </a:r>
            <a:r>
              <a:rPr lang="he-IL" dirty="0"/>
              <a:t> ל</a:t>
            </a:r>
            <a:r>
              <a:rPr lang="en-US" dirty="0" err="1"/>
              <a:t>PacketsCountTenSecount</a:t>
            </a:r>
            <a:endParaRPr lang="en-US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1FB43543-6493-4735-B878-64EA278FB792}"/>
              </a:ext>
            </a:extLst>
          </p:cNvPr>
          <p:cNvSpPr/>
          <p:nvPr/>
        </p:nvSpPr>
        <p:spPr>
          <a:xfrm>
            <a:off x="-1796716" y="-41773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base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6D48DE-735D-4640-A388-1C6C0674F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865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1FB43543-6493-4735-B878-64EA278FB792}"/>
              </a:ext>
            </a:extLst>
          </p:cNvPr>
          <p:cNvSpPr/>
          <p:nvPr/>
        </p:nvSpPr>
        <p:spPr>
          <a:xfrm>
            <a:off x="651711" y="-209550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6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המערכת בסביבת מעבדה</a:t>
            </a:r>
            <a:endParaRPr lang="en-US" sz="66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8961C-CD05-4FB2-8AD8-C34B9E92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75" y="678657"/>
            <a:ext cx="8239125" cy="6179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E314EC-31B7-4FC6-8A57-06F2280021B5}"/>
              </a:ext>
            </a:extLst>
          </p:cNvPr>
          <p:cNvSpPr/>
          <p:nvPr/>
        </p:nvSpPr>
        <p:spPr>
          <a:xfrm>
            <a:off x="10229850" y="3752851"/>
            <a:ext cx="1962150" cy="99795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עמדות קצה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E5ADCB8-C346-421E-B2A3-1ED943BB4673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10238289" y="4742366"/>
            <a:ext cx="964199" cy="9810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A48552C-ADF9-45B8-A064-CF77413C2C5B}"/>
              </a:ext>
            </a:extLst>
          </p:cNvPr>
          <p:cNvSpPr/>
          <p:nvPr/>
        </p:nvSpPr>
        <p:spPr>
          <a:xfrm>
            <a:off x="10229852" y="2238793"/>
            <a:ext cx="1962150" cy="99795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מתג תקשורת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BCEB2EA-E55A-4CB0-BD9A-A5A53AA2D7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48700" y="2805529"/>
            <a:ext cx="1581152" cy="8157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210EB53-4082-42CA-B962-85801A107E37}"/>
              </a:ext>
            </a:extLst>
          </p:cNvPr>
          <p:cNvSpPr/>
          <p:nvPr/>
        </p:nvSpPr>
        <p:spPr>
          <a:xfrm>
            <a:off x="-9525" y="2400304"/>
            <a:ext cx="1962148" cy="99795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he-IL" dirty="0"/>
              <a:t>שרת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F34CAE7-64D2-462E-8859-CAE9E35A181D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908553" y="3461253"/>
            <a:ext cx="1135642" cy="1009650"/>
          </a:xfrm>
          <a:prstGeom prst="bentConnector3">
            <a:avLst>
              <a:gd name="adj1" fmla="val 10032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9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1FB43543-6493-4735-B878-64EA278FB792}"/>
              </a:ext>
            </a:extLst>
          </p:cNvPr>
          <p:cNvSpPr/>
          <p:nvPr/>
        </p:nvSpPr>
        <p:spPr>
          <a:xfrm>
            <a:off x="651711" y="-85309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6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סימולטור תקיפה</a:t>
            </a:r>
            <a:endParaRPr lang="en-US" sz="66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4D3E46-E1A9-471C-9CF4-E2F111854CA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24400" y="3827789"/>
            <a:ext cx="6682539" cy="2986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05B6A5-4CCE-4597-9574-5AFB65982B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2211" y="893594"/>
            <a:ext cx="6396461" cy="285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1FB43543-6493-4735-B878-64EA278FB792}"/>
              </a:ext>
            </a:extLst>
          </p:cNvPr>
          <p:cNvSpPr/>
          <p:nvPr/>
        </p:nvSpPr>
        <p:spPr>
          <a:xfrm>
            <a:off x="651711" y="-85309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6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ממשק </a:t>
            </a:r>
            <a:r>
              <a:rPr lang="en-US" sz="6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F3B17-233A-4AD2-9B97-DB68086F3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" y="883456"/>
            <a:ext cx="6971398" cy="4907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36AB1C-91B1-40B5-A972-4185D36ED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410" y="2042830"/>
            <a:ext cx="3649729" cy="3748370"/>
          </a:xfrm>
          <a:prstGeom prst="rect">
            <a:avLst/>
          </a:prstGeom>
        </p:spPr>
      </p:pic>
      <p:sp>
        <p:nvSpPr>
          <p:cNvPr id="6" name="מלבן 4">
            <a:extLst>
              <a:ext uri="{FF2B5EF4-FFF2-40B4-BE49-F238E27FC236}">
                <a16:creationId xmlns:a16="http://schemas.microsoft.com/office/drawing/2014/main" id="{BD013593-F4E9-4C76-AA29-DDF051935234}"/>
              </a:ext>
            </a:extLst>
          </p:cNvPr>
          <p:cNvSpPr/>
          <p:nvPr/>
        </p:nvSpPr>
        <p:spPr>
          <a:xfrm>
            <a:off x="4252085" y="815473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90179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1FB43543-6493-4735-B878-64EA278FB792}"/>
              </a:ext>
            </a:extLst>
          </p:cNvPr>
          <p:cNvSpPr/>
          <p:nvPr/>
        </p:nvSpPr>
        <p:spPr>
          <a:xfrm>
            <a:off x="651711" y="-85309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6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ממשק </a:t>
            </a:r>
            <a:r>
              <a:rPr lang="en-US" sz="6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6" name="מלבן 4">
            <a:extLst>
              <a:ext uri="{FF2B5EF4-FFF2-40B4-BE49-F238E27FC236}">
                <a16:creationId xmlns:a16="http://schemas.microsoft.com/office/drawing/2014/main" id="{BD013593-F4E9-4C76-AA29-DDF051935234}"/>
              </a:ext>
            </a:extLst>
          </p:cNvPr>
          <p:cNvSpPr/>
          <p:nvPr/>
        </p:nvSpPr>
        <p:spPr>
          <a:xfrm>
            <a:off x="4252085" y="1813426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Extension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D08BD-26A0-4573-A8FE-9CA7358F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78" y="1099511"/>
            <a:ext cx="6449325" cy="3000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B618A-2000-42CD-8904-AA9672FBD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370" y="4204663"/>
            <a:ext cx="6363588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1FB43543-6493-4735-B878-64EA278FB792}"/>
              </a:ext>
            </a:extLst>
          </p:cNvPr>
          <p:cNvSpPr/>
          <p:nvPr/>
        </p:nvSpPr>
        <p:spPr>
          <a:xfrm>
            <a:off x="651711" y="-85309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6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ממשק </a:t>
            </a:r>
            <a:r>
              <a:rPr lang="en-US" sz="6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6" name="מלבן 4">
            <a:extLst>
              <a:ext uri="{FF2B5EF4-FFF2-40B4-BE49-F238E27FC236}">
                <a16:creationId xmlns:a16="http://schemas.microsoft.com/office/drawing/2014/main" id="{BD013593-F4E9-4C76-AA29-DDF051935234}"/>
              </a:ext>
            </a:extLst>
          </p:cNvPr>
          <p:cNvSpPr/>
          <p:nvPr/>
        </p:nvSpPr>
        <p:spPr>
          <a:xfrm>
            <a:off x="705853" y="822011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anomalies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6162A-360C-42A5-987C-E4BC0F6B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67" y="1761414"/>
            <a:ext cx="8888065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5E398B73-1106-4530-9030-1BD960C86812}"/>
              </a:ext>
            </a:extLst>
          </p:cNvPr>
          <p:cNvSpPr/>
          <p:nvPr/>
        </p:nvSpPr>
        <p:spPr>
          <a:xfrm>
            <a:off x="288758" y="2245895"/>
            <a:ext cx="11614484" cy="2036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Isolation Forest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4100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6CC69-AB99-4C16-9573-DE659147E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05695" y="1491615"/>
            <a:ext cx="6780606" cy="42854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8354B-731D-4563-9AA4-237E74BD4DBC}"/>
              </a:ext>
            </a:extLst>
          </p:cNvPr>
          <p:cNvSpPr txBox="1"/>
          <p:nvPr/>
        </p:nvSpPr>
        <p:spPr>
          <a:xfrm>
            <a:off x="2350808" y="1048544"/>
            <a:ext cx="749038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/>
              <a:t>מה הם האיים המבודדים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4EBA-023C-4721-BE6D-C25CB1FB84F0}"/>
              </a:ext>
            </a:extLst>
          </p:cNvPr>
          <p:cNvSpPr/>
          <p:nvPr/>
        </p:nvSpPr>
        <p:spPr>
          <a:xfrm>
            <a:off x="1447800" y="5940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Fei Tony Liu, Kai Ming Ting Gippsland School of Information Technology Monash University, Victoria, Australia</a:t>
            </a:r>
            <a:r>
              <a:rPr lang="en-US" dirty="0"/>
              <a:t>.</a:t>
            </a:r>
            <a:endParaRPr lang="he-IL" dirty="0"/>
          </a:p>
        </p:txBody>
      </p:sp>
      <p:sp>
        <p:nvSpPr>
          <p:cNvPr id="7" name="מלבן 4">
            <a:extLst>
              <a:ext uri="{FF2B5EF4-FFF2-40B4-BE49-F238E27FC236}">
                <a16:creationId xmlns:a16="http://schemas.microsoft.com/office/drawing/2014/main" id="{EEBB703A-6F7B-43D5-89A3-E0F0C7F6906F}"/>
              </a:ext>
            </a:extLst>
          </p:cNvPr>
          <p:cNvSpPr/>
          <p:nvPr/>
        </p:nvSpPr>
        <p:spPr>
          <a:xfrm>
            <a:off x="288756" y="8936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סקירת ספרות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39" name="Group 236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50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1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2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3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4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5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6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7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8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9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0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1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262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3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4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5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6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7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8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9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0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1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2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3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4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5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6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240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1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2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3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4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5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6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7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8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9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8" name="מלבן 7">
            <a:extLst>
              <a:ext uri="{FF2B5EF4-FFF2-40B4-BE49-F238E27FC236}">
                <a16:creationId xmlns:a16="http://schemas.microsoft.com/office/drawing/2014/main" id="{12AEBC5B-3681-0C4B-878F-5221E6F50FDB}"/>
              </a:ext>
            </a:extLst>
          </p:cNvPr>
          <p:cNvSpPr/>
          <p:nvPr/>
        </p:nvSpPr>
        <p:spPr>
          <a:xfrm>
            <a:off x="1050927" y="35450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מהו סייבר?</a:t>
            </a:r>
          </a:p>
        </p:txBody>
      </p:sp>
      <p:pic>
        <p:nvPicPr>
          <p:cNvPr id="10" name="תמונה 9" descr="תמונה שמכילה אדם, מקורה, מחשב נישא, מחשב&#10;&#10;התיאור נוצר באופן אוטומטי">
            <a:extLst>
              <a:ext uri="{FF2B5EF4-FFF2-40B4-BE49-F238E27FC236}">
                <a16:creationId xmlns:a16="http://schemas.microsoft.com/office/drawing/2014/main" id="{E5DBB7DF-B98F-3A46-859D-8E59E8E94D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59" b="2"/>
          <a:stretch/>
        </p:blipFill>
        <p:spPr>
          <a:xfrm>
            <a:off x="827277" y="1460836"/>
            <a:ext cx="4615583" cy="418782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7430F44-EE60-B24E-8BF0-C3753164E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42860" y="1515060"/>
            <a:ext cx="6107789" cy="4016375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28600" algn="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 algn="r">
              <a:buFont typeface="Arial" panose="020B0604020202020204" pitchFamily="34" charset="0"/>
              <a:buChar char="•"/>
            </a:pPr>
            <a:r>
              <a:rPr lang="en-US" sz="2400" dirty="0"/>
              <a:t>עולם וירטואלי שכולל את רשת האינטרנט.</a:t>
            </a:r>
          </a:p>
          <a:p>
            <a:pPr marL="285750" indent="-228600" algn="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 algn="r">
              <a:buFont typeface="Arial" panose="020B0604020202020204" pitchFamily="34" charset="0"/>
              <a:buChar char="•"/>
            </a:pPr>
            <a:r>
              <a:rPr lang="en-US" sz="2400" dirty="0"/>
              <a:t>כמו בעולם האמיתי </a:t>
            </a:r>
            <a:r>
              <a:rPr lang="he-IL" sz="2400" dirty="0"/>
              <a:t>גם בעולם</a:t>
            </a:r>
            <a:r>
              <a:rPr lang="en-US" sz="2400" dirty="0"/>
              <a:t> הסייבר</a:t>
            </a:r>
            <a:r>
              <a:rPr lang="he-IL" sz="2400" dirty="0"/>
              <a:t>,</a:t>
            </a:r>
            <a:r>
              <a:rPr lang="en-US" sz="2400" dirty="0"/>
              <a:t> קיימים אנשים שמבצעים פשעים.</a:t>
            </a:r>
          </a:p>
          <a:p>
            <a:pPr marL="285750" indent="-228600" algn="r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 algn="r">
              <a:buFont typeface="Arial" panose="020B0604020202020204" pitchFamily="34" charset="0"/>
              <a:buChar char="•"/>
            </a:pPr>
            <a:r>
              <a:rPr lang="en-US" sz="2400" dirty="0"/>
              <a:t>בעבר האיומים היו </a:t>
            </a:r>
            <a:r>
              <a:rPr lang="he-IL" sz="2400" dirty="0"/>
              <a:t>בפן</a:t>
            </a:r>
            <a:r>
              <a:rPr lang="en-US" sz="2400" dirty="0"/>
              <a:t> האווירי</a:t>
            </a:r>
            <a:r>
              <a:rPr lang="he-IL" sz="2400" dirty="0"/>
              <a:t>,</a:t>
            </a:r>
            <a:r>
              <a:rPr lang="en-US" sz="2400" dirty="0"/>
              <a:t> ימי ויבשתי והיום מצטרף גם </a:t>
            </a:r>
            <a:r>
              <a:rPr lang="he-IL" sz="2400" dirty="0"/>
              <a:t>הפן</a:t>
            </a:r>
            <a:r>
              <a:rPr lang="en-US" sz="2400" dirty="0"/>
              <a:t> הוירטואלי.</a:t>
            </a:r>
          </a:p>
        </p:txBody>
      </p:sp>
    </p:spTree>
    <p:extLst>
      <p:ext uri="{BB962C8B-B14F-4D97-AF65-F5344CB8AC3E}">
        <p14:creationId xmlns:p14="http://schemas.microsoft.com/office/powerpoint/2010/main" val="427306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514EBA-023C-4721-BE6D-C25CB1FB84F0}"/>
              </a:ext>
            </a:extLst>
          </p:cNvPr>
          <p:cNvSpPr/>
          <p:nvPr/>
        </p:nvSpPr>
        <p:spPr>
          <a:xfrm>
            <a:off x="1447800" y="5940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Fei Tony Liu, Kai Ming Ting Gippsland School of Information Technology Monash University, Victoria, Australia</a:t>
            </a:r>
            <a:r>
              <a:rPr lang="en-US" dirty="0"/>
              <a:t>.</a:t>
            </a:r>
            <a:endParaRPr lang="he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EDC79-8512-4BD8-B89C-118795BD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8164"/>
            <a:ext cx="9905999" cy="4669499"/>
          </a:xfrm>
        </p:spPr>
        <p:txBody>
          <a:bodyPr>
            <a:normAutofit/>
          </a:bodyPr>
          <a:lstStyle/>
          <a:p>
            <a:r>
              <a:rPr lang="he-IL" sz="3600" dirty="0"/>
              <a:t>ישנו מספר מועט של אנומליות</a:t>
            </a:r>
          </a:p>
          <a:p>
            <a:endParaRPr lang="he-IL" sz="3600" dirty="0"/>
          </a:p>
          <a:p>
            <a:r>
              <a:rPr lang="he-IL" sz="3600" dirty="0"/>
              <a:t>האנומליות שונות מהנורמה ושונות אחת מהשניה</a:t>
            </a:r>
          </a:p>
          <a:p>
            <a:endParaRPr lang="he-IL" sz="3600" dirty="0"/>
          </a:p>
          <a:p>
            <a:r>
              <a:rPr lang="he-IL" sz="3600" dirty="0"/>
              <a:t>ולכן, הנקודות האנומליות יופרדו מהר</a:t>
            </a:r>
          </a:p>
        </p:txBody>
      </p:sp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1308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הנחות יסוד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94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514EBA-023C-4721-BE6D-C25CB1FB84F0}"/>
              </a:ext>
            </a:extLst>
          </p:cNvPr>
          <p:cNvSpPr/>
          <p:nvPr/>
        </p:nvSpPr>
        <p:spPr>
          <a:xfrm>
            <a:off x="1447800" y="59403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e-IL" dirty="0"/>
              <a:t>Fei Tony Liu, Kai Ming Ting Gippsland School of Information Technology Monash University, Victoria, Australia</a:t>
            </a:r>
            <a:r>
              <a:rPr lang="en-US" dirty="0"/>
              <a:t>.</a:t>
            </a:r>
            <a:endParaRPr lang="he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EDC79-8512-4BD8-B89C-118795BD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8164"/>
            <a:ext cx="9905999" cy="4669499"/>
          </a:xfrm>
        </p:spPr>
        <p:txBody>
          <a:bodyPr>
            <a:normAutofit/>
          </a:bodyPr>
          <a:lstStyle/>
          <a:p>
            <a:r>
              <a:rPr lang="he-IL" sz="3600" dirty="0"/>
              <a:t>בניה מקרית של יער המבוסס על עצי הפרדה</a:t>
            </a:r>
          </a:p>
          <a:p>
            <a:r>
              <a:rPr lang="he-IL" sz="3600" dirty="0"/>
              <a:t>איתור סטטיסטי של הנקודות שהופרדו מהר באופן יחסי</a:t>
            </a:r>
          </a:p>
        </p:txBody>
      </p:sp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אופן פעולה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תמונה 6" descr="תמונה שמכילה צילום, לבן, גדול&#10;&#10;התיאור נוצר באופן אוטומטי">
            <a:extLst>
              <a:ext uri="{FF2B5EF4-FFF2-40B4-BE49-F238E27FC236}">
                <a16:creationId xmlns:a16="http://schemas.microsoft.com/office/drawing/2014/main" id="{ECD75A82-A88B-4AFF-A7C9-D44FAB324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77" y="2849933"/>
            <a:ext cx="4283023" cy="31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5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4">
            <a:extLst>
              <a:ext uri="{FF2B5EF4-FFF2-40B4-BE49-F238E27FC236}">
                <a16:creationId xmlns:a16="http://schemas.microsoft.com/office/drawing/2014/main" id="{4FFFD143-74E6-4145-B8FD-FFD20D1437F4}"/>
              </a:ext>
            </a:extLst>
          </p:cNvPr>
          <p:cNvSpPr/>
          <p:nvPr/>
        </p:nvSpPr>
        <p:spPr>
          <a:xfrm>
            <a:off x="689811" y="1176358"/>
            <a:ext cx="10812378" cy="25621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96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תוצאות המערכת</a:t>
            </a:r>
            <a:endParaRPr lang="en-US" sz="96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4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EDC79-8512-4BD8-B89C-118795BD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8164"/>
            <a:ext cx="9905999" cy="4669499"/>
          </a:xfrm>
        </p:spPr>
        <p:txBody>
          <a:bodyPr>
            <a:normAutofit fontScale="92500" lnSpcReduction="20000"/>
          </a:bodyPr>
          <a:lstStyle/>
          <a:p>
            <a:r>
              <a:rPr lang="he-IL" sz="3600" dirty="0"/>
              <a:t>נערכו 3 ניסויים במשך כ 3 שעות</a:t>
            </a:r>
          </a:p>
          <a:p>
            <a:endParaRPr lang="he-IL" sz="3600" dirty="0"/>
          </a:p>
          <a:p>
            <a:r>
              <a:rPr lang="he-IL" sz="3600" dirty="0"/>
              <a:t>כיילנו את אלגוריתם על ידי שינוי </a:t>
            </a:r>
            <a:r>
              <a:rPr lang="en-US" sz="3600" dirty="0"/>
              <a:t>Outliers fraction</a:t>
            </a:r>
            <a:endParaRPr lang="he-IL" sz="3600" dirty="0"/>
          </a:p>
          <a:p>
            <a:endParaRPr lang="he-IL" sz="3600" dirty="0"/>
          </a:p>
          <a:p>
            <a:r>
              <a:rPr lang="he-IL" sz="3600" dirty="0"/>
              <a:t>הרצנו 20 התקפות תקשורת שונות, הגדרנו אותם כ- </a:t>
            </a:r>
            <a:r>
              <a:rPr lang="en-US" sz="3600" dirty="0"/>
              <a:t>N</a:t>
            </a:r>
            <a:r>
              <a:rPr lang="he-IL" sz="3600" dirty="0"/>
              <a:t>.</a:t>
            </a:r>
          </a:p>
          <a:p>
            <a:endParaRPr lang="he-IL" sz="3600" dirty="0"/>
          </a:p>
          <a:p>
            <a:r>
              <a:rPr lang="he-IL" sz="3600" dirty="0"/>
              <a:t>בדקנו דיוק ושגיאות</a:t>
            </a:r>
          </a:p>
          <a:p>
            <a:endParaRPr lang="he-IL" sz="3600" dirty="0"/>
          </a:p>
        </p:txBody>
      </p:sp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ניסוי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67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EDC79-8512-4BD8-B89C-118795BD0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8164"/>
            <a:ext cx="9905999" cy="466949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/>
              <a:t>Outliers fraction = 14%</a:t>
            </a:r>
          </a:p>
        </p:txBody>
      </p:sp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ניסוי 1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76AE98-77CA-420B-BD5F-DD2722B3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41" y="1791583"/>
            <a:ext cx="4728845" cy="2513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A29273-9BF2-4E4B-9F61-5E03325A0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836" y="1791583"/>
            <a:ext cx="5406105" cy="2513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1CF47E-BC55-4E09-8775-B6BE58D77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640" y="4322027"/>
            <a:ext cx="5406105" cy="25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ניסוי 1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96B20-9152-43E1-AB1E-282E18C51657}"/>
              </a:ext>
            </a:extLst>
          </p:cNvPr>
          <p:cNvSpPr txBox="1"/>
          <p:nvPr/>
        </p:nvSpPr>
        <p:spPr>
          <a:xfrm>
            <a:off x="914400" y="940632"/>
            <a:ext cx="13879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N=10</a:t>
            </a:r>
            <a:endParaRPr lang="he-IL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2A2EB-4432-4023-9598-5E552523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89" y="940632"/>
            <a:ext cx="7859222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ניסוי 1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96B20-9152-43E1-AB1E-282E18C51657}"/>
              </a:ext>
            </a:extLst>
          </p:cNvPr>
          <p:cNvSpPr txBox="1"/>
          <p:nvPr/>
        </p:nvSpPr>
        <p:spPr>
          <a:xfrm>
            <a:off x="914400" y="940632"/>
            <a:ext cx="13879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N=20</a:t>
            </a: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EF8753-089F-48BE-81C7-8953F1D4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336" y="951676"/>
            <a:ext cx="7897327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ניסוי 2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9912AF8-00D6-47CC-B7E8-D5688C5E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8164"/>
            <a:ext cx="9905999" cy="466949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/>
              <a:t>Outliers fraction = 25%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B9273-80F6-4DCC-8B54-139C19FE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888" y="2180148"/>
            <a:ext cx="8764223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5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ניסוי 2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4DCDE-34FE-4F4C-BEF9-9535A39E682D}"/>
              </a:ext>
            </a:extLst>
          </p:cNvPr>
          <p:cNvSpPr txBox="1"/>
          <p:nvPr/>
        </p:nvSpPr>
        <p:spPr>
          <a:xfrm>
            <a:off x="914400" y="940632"/>
            <a:ext cx="13879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N=20</a:t>
            </a:r>
            <a:endParaRPr lang="he-IL" sz="28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12A1507-77D2-47C0-8E37-02080FF60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2956" y="1085118"/>
            <a:ext cx="7666088" cy="5772882"/>
          </a:xfrm>
        </p:spPr>
      </p:pic>
    </p:spTree>
    <p:extLst>
      <p:ext uri="{BB962C8B-B14F-4D97-AF65-F5344CB8AC3E}">
        <p14:creationId xmlns:p14="http://schemas.microsoft.com/office/powerpoint/2010/main" val="335186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ניסוי 3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9912AF8-00D6-47CC-B7E8-D5688C5E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8164"/>
            <a:ext cx="9905999" cy="466949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/>
              <a:t>Outliers fraction = 10%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8FA31-5B84-4C7E-8BBE-64EF3335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5" y="2381616"/>
            <a:ext cx="6309942" cy="2053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B0E42-75AB-4FB4-84C9-C318551C5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8642" y="1672546"/>
            <a:ext cx="4868288" cy="35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9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מלבן 4">
            <a:extLst>
              <a:ext uri="{FF2B5EF4-FFF2-40B4-BE49-F238E27FC236}">
                <a16:creationId xmlns:a16="http://schemas.microsoft.com/office/drawing/2014/main" id="{AA21A800-499E-1244-9051-65497940F318}"/>
              </a:ext>
            </a:extLst>
          </p:cNvPr>
          <p:cNvSpPr/>
          <p:nvPr/>
        </p:nvSpPr>
        <p:spPr>
          <a:xfrm>
            <a:off x="6174768" y="2246994"/>
            <a:ext cx="5553675" cy="3413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54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פגיעויות ברשת נפוצות הרבה יותר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54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מאשר פגיעויות באפליקציות </a:t>
            </a:r>
            <a:r>
              <a:rPr lang="en-US" sz="54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70" name="Round Diagonal Corner Rectangle 6">
            <a:extLst>
              <a:ext uri="{FF2B5EF4-FFF2-40B4-BE49-F238E27FC236}">
                <a16:creationId xmlns:a16="http://schemas.microsoft.com/office/drawing/2014/main" id="{E09A2029-AF5D-4464-9B5F-01E54A01B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 descr="תמונה שמכילה צילום מסך, מכשיר&#10;&#10;התיאור נוצר באופן אוטומטי">
            <a:extLst>
              <a:ext uri="{FF2B5EF4-FFF2-40B4-BE49-F238E27FC236}">
                <a16:creationId xmlns:a16="http://schemas.microsoft.com/office/drawing/2014/main" id="{26054458-1938-8341-8878-937D7FCB0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47" y="1460926"/>
            <a:ext cx="4635583" cy="3928656"/>
          </a:xfrm>
          <a:prstGeom prst="rect">
            <a:avLst/>
          </a:prstGeom>
        </p:spPr>
      </p:pic>
      <p:sp>
        <p:nvSpPr>
          <p:cNvPr id="69" name="מלבן 4">
            <a:extLst>
              <a:ext uri="{FF2B5EF4-FFF2-40B4-BE49-F238E27FC236}">
                <a16:creationId xmlns:a16="http://schemas.microsoft.com/office/drawing/2014/main" id="{02E10642-C7BF-4C9C-9583-03ECC4FAB170}"/>
              </a:ext>
            </a:extLst>
          </p:cNvPr>
          <p:cNvSpPr/>
          <p:nvPr/>
        </p:nvSpPr>
        <p:spPr>
          <a:xfrm>
            <a:off x="6144126" y="722312"/>
            <a:ext cx="5553675" cy="997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60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ממצאים ב-2018</a:t>
            </a:r>
            <a:endParaRPr lang="en-US" sz="60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0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ניסוי 3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4DCDE-34FE-4F4C-BEF9-9535A39E682D}"/>
              </a:ext>
            </a:extLst>
          </p:cNvPr>
          <p:cNvSpPr txBox="1"/>
          <p:nvPr/>
        </p:nvSpPr>
        <p:spPr>
          <a:xfrm>
            <a:off x="914400" y="940632"/>
            <a:ext cx="13879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N=10</a:t>
            </a:r>
            <a:endParaRPr lang="he-IL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CDE64-91EA-4417-A774-8AACE9AD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287" y="940632"/>
            <a:ext cx="791638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8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ניסוי 3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4DCDE-34FE-4F4C-BEF9-9535A39E682D}"/>
              </a:ext>
            </a:extLst>
          </p:cNvPr>
          <p:cNvSpPr txBox="1"/>
          <p:nvPr/>
        </p:nvSpPr>
        <p:spPr>
          <a:xfrm>
            <a:off x="914400" y="940632"/>
            <a:ext cx="138799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N=20</a:t>
            </a:r>
            <a:endParaRPr lang="he-IL" sz="28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9C0EE8F-BBC6-478B-BF85-5F777E9FF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8619" y="921583"/>
            <a:ext cx="7791231" cy="5941172"/>
          </a:xfrm>
        </p:spPr>
      </p:pic>
    </p:spTree>
    <p:extLst>
      <p:ext uri="{BB962C8B-B14F-4D97-AF65-F5344CB8AC3E}">
        <p14:creationId xmlns:p14="http://schemas.microsoft.com/office/powerpoint/2010/main" val="6382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4">
            <a:extLst>
              <a:ext uri="{FF2B5EF4-FFF2-40B4-BE49-F238E27FC236}">
                <a16:creationId xmlns:a16="http://schemas.microsoft.com/office/drawing/2014/main" id="{B2D73061-CC01-4FE0-AB58-00A4F1463971}"/>
              </a:ext>
            </a:extLst>
          </p:cNvPr>
          <p:cNvSpPr/>
          <p:nvPr/>
        </p:nvSpPr>
        <p:spPr>
          <a:xfrm>
            <a:off x="470235" y="123749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72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מסקנות</a:t>
            </a:r>
            <a:endParaRPr lang="en-US" sz="72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9912AF8-00D6-47CC-B7E8-D5688C5E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98164"/>
            <a:ext cx="9905999" cy="46694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he-IL" sz="4000" dirty="0"/>
              <a:t>לאחר כיול האלגוריתם ולמידת המערכת</a:t>
            </a:r>
          </a:p>
          <a:p>
            <a:pPr marL="0" indent="0">
              <a:buNone/>
            </a:pPr>
            <a:r>
              <a:rPr lang="he-IL" sz="4000" dirty="0"/>
              <a:t>אחוז הדיוק באיתור פעולות חשודות</a:t>
            </a:r>
          </a:p>
          <a:p>
            <a:pPr marL="0" indent="0">
              <a:buNone/>
            </a:pPr>
            <a:r>
              <a:rPr lang="he-IL" sz="4000" dirty="0"/>
              <a:t> עמד על כ-90%</a:t>
            </a:r>
          </a:p>
        </p:txBody>
      </p:sp>
    </p:spTree>
    <p:extLst>
      <p:ext uri="{BB962C8B-B14F-4D97-AF65-F5344CB8AC3E}">
        <p14:creationId xmlns:p14="http://schemas.microsoft.com/office/powerpoint/2010/main" val="201910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653646-4805-42A2-AA26-667702CF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2627" y="1669774"/>
            <a:ext cx="9210260" cy="4860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e-IL" sz="1600" b="1" u="sng" dirty="0">
                <a:latin typeface="David" panose="020E0502060401010101" pitchFamily="34" charset="-79"/>
                <a:cs typeface="David" panose="020E0502060401010101" pitchFamily="34" charset="-79"/>
              </a:rPr>
              <a:t>הקמת מעבדה- </a:t>
            </a: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אלמוג, קובי וכנרת בעזרת פלד מנהל מערכות מידע במכללה.</a:t>
            </a:r>
          </a:p>
          <a:p>
            <a:pPr marL="0" indent="0">
              <a:buNone/>
            </a:pPr>
            <a:endParaRPr lang="en-US" sz="1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he-IL" sz="1600" b="1" u="sng" dirty="0">
                <a:latin typeface="David" panose="020E0502060401010101" pitchFamily="34" charset="-79"/>
                <a:cs typeface="David" panose="020E0502060401010101" pitchFamily="34" charset="-79"/>
              </a:rPr>
              <a:t>בחירת </a:t>
            </a:r>
            <a:r>
              <a:rPr lang="en-US" sz="1600" b="1" u="sng" dirty="0">
                <a:latin typeface="David" panose="020E0502060401010101" pitchFamily="34" charset="-79"/>
                <a:cs typeface="David" panose="020E0502060401010101" pitchFamily="34" charset="-79"/>
              </a:rPr>
              <a:t>Features</a:t>
            </a:r>
            <a:r>
              <a:rPr lang="he-IL" sz="1600" b="1" u="sng" dirty="0">
                <a:latin typeface="David" panose="020E0502060401010101" pitchFamily="34" charset="-79"/>
                <a:cs typeface="David" panose="020E0502060401010101" pitchFamily="34" charset="-79"/>
              </a:rPr>
              <a:t>-</a:t>
            </a: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בחירת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Features</a:t>
            </a: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 תוך שימוש במחקרים קיימים: קובי , אלמוג, כנרת וד"ר צחי רוזן.</a:t>
            </a:r>
            <a:endParaRPr lang="en-US" sz="1600" u="sng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endParaRPr lang="en-US" sz="1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he-IL" sz="1600" b="1" u="sng" dirty="0">
                <a:latin typeface="David" panose="020E0502060401010101" pitchFamily="34" charset="-79"/>
                <a:cs typeface="David" panose="020E0502060401010101" pitchFamily="34" charset="-79"/>
              </a:rPr>
              <a:t>יצירת מודל -</a:t>
            </a: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יצירת מודל המבוסס על בחירת ה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Features</a:t>
            </a: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: אלמוג וד"ר צחי רוזן.</a:t>
            </a:r>
          </a:p>
          <a:p>
            <a:pPr marL="0" indent="0">
              <a:buNone/>
            </a:pPr>
            <a:endParaRPr lang="en-US" sz="1600" u="sng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he-IL" sz="1600" b="1" u="sng" dirty="0">
                <a:latin typeface="David" panose="020E0502060401010101" pitchFamily="34" charset="-79"/>
                <a:cs typeface="David" panose="020E0502060401010101" pitchFamily="34" charset="-79"/>
              </a:rPr>
              <a:t>סימולטור תקיפה - </a:t>
            </a: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קובי</a:t>
            </a:r>
          </a:p>
          <a:p>
            <a:pPr marL="0" lvl="0" indent="0">
              <a:buNone/>
            </a:pPr>
            <a:endParaRPr lang="he-IL" sz="1600" b="1" u="sng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he-IL" sz="1600" u="sng" dirty="0">
                <a:latin typeface="David" panose="020E0502060401010101" pitchFamily="34" charset="-79"/>
                <a:cs typeface="David" panose="020E0502060401010101" pitchFamily="34" charset="-79"/>
              </a:rPr>
              <a:t>הקמת </a:t>
            </a:r>
            <a:r>
              <a:rPr lang="en-US" sz="1600" u="sng" dirty="0">
                <a:latin typeface="David" panose="020E0502060401010101" pitchFamily="34" charset="-79"/>
                <a:cs typeface="David" panose="020E0502060401010101" pitchFamily="34" charset="-79"/>
              </a:rPr>
              <a:t> DB </a:t>
            </a:r>
            <a:r>
              <a:rPr lang="he-IL" sz="1600" u="sng" dirty="0">
                <a:latin typeface="David" panose="020E0502060401010101" pitchFamily="34" charset="-79"/>
                <a:cs typeface="David" panose="020E0502060401010101" pitchFamily="34" charset="-79"/>
              </a:rPr>
              <a:t>וקישור למערכות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-</a:t>
            </a: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כנרת</a:t>
            </a:r>
          </a:p>
          <a:p>
            <a:pPr marL="0" lvl="0" indent="0">
              <a:buNone/>
            </a:pPr>
            <a:endParaRPr lang="he-IL" sz="1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lvl="0" indent="0">
              <a:buNone/>
            </a:pPr>
            <a:r>
              <a:rPr lang="he-IL" sz="1600" u="sng" dirty="0">
                <a:latin typeface="David" panose="020E0502060401010101" pitchFamily="34" charset="-79"/>
                <a:cs typeface="David" panose="020E0502060401010101" pitchFamily="34" charset="-79"/>
              </a:rPr>
              <a:t>פיתוח </a:t>
            </a:r>
            <a:r>
              <a:rPr lang="en-US" sz="1600" u="sng" dirty="0">
                <a:latin typeface="David" panose="020E0502060401010101" pitchFamily="34" charset="-79"/>
                <a:cs typeface="David" panose="020E0502060401010101" pitchFamily="34" charset="-79"/>
              </a:rPr>
              <a:t>WEB</a:t>
            </a: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- אלמוג</a:t>
            </a:r>
          </a:p>
          <a:p>
            <a:pPr marL="0" lvl="0" indent="0">
              <a:buNone/>
            </a:pPr>
            <a:endParaRPr lang="he-IL" sz="12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lvl="0" indent="0">
              <a:buNone/>
            </a:pPr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lvl="0" indent="0">
              <a:buNone/>
            </a:pPr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lvl="0" indent="0">
              <a:buNone/>
            </a:pPr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lvl="0" indent="0">
              <a:buNone/>
            </a:pPr>
            <a:endParaRPr lang="he-IL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lvl="0" indent="0">
              <a:buNone/>
            </a:pPr>
            <a:endParaRPr lang="en-US" sz="20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r>
              <a:rPr lang="he-IL" sz="2000" b="1" dirty="0"/>
              <a:t> </a:t>
            </a:r>
            <a:endParaRPr lang="en-US" sz="2000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BE02C23-3EC3-4C63-BD20-964777690C8B}"/>
              </a:ext>
            </a:extLst>
          </p:cNvPr>
          <p:cNvSpPr/>
          <p:nvPr/>
        </p:nvSpPr>
        <p:spPr>
          <a:xfrm>
            <a:off x="288758" y="375075"/>
            <a:ext cx="11614484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80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</a:rPr>
              <a:t>חלוקת תפקידים</a:t>
            </a:r>
            <a:endParaRPr lang="en-US" sz="80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0E669870-8375-440C-BB47-26E0A646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557" y="460418"/>
            <a:ext cx="9480883" cy="869864"/>
          </a:xfrm>
        </p:spPr>
        <p:txBody>
          <a:bodyPr>
            <a:noAutofit/>
          </a:bodyPr>
          <a:lstStyle/>
          <a:p>
            <a:pPr algn="ctr"/>
            <a:r>
              <a:rPr lang="he-IL" sz="13800" dirty="0"/>
              <a:t>שאלות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536EE-A064-44DB-B890-E2A696FE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478" y="1620683"/>
            <a:ext cx="5658172" cy="5237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054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7">
            <a:extLst>
              <a:ext uri="{FF2B5EF4-FFF2-40B4-BE49-F238E27FC236}">
                <a16:creationId xmlns:a16="http://schemas.microsoft.com/office/drawing/2014/main" id="{3CED91C1-774F-4686-B4CB-DD3F9C53A249}"/>
              </a:ext>
            </a:extLst>
          </p:cNvPr>
          <p:cNvSpPr/>
          <p:nvPr/>
        </p:nvSpPr>
        <p:spPr>
          <a:xfrm>
            <a:off x="1161257" y="51276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b="1" cap="all" dirty="0" err="1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אנומליה</a:t>
            </a:r>
            <a:endParaRPr lang="en-US" sz="88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4" name="מציין מיקום טקסט 3">
            <a:extLst>
              <a:ext uri="{FF2B5EF4-FFF2-40B4-BE49-F238E27FC236}">
                <a16:creationId xmlns:a16="http://schemas.microsoft.com/office/drawing/2014/main" id="{A9A30CAA-DD31-441A-B271-FF7B3F84FE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84413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957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7">
            <a:extLst>
              <a:ext uri="{FF2B5EF4-FFF2-40B4-BE49-F238E27FC236}">
                <a16:creationId xmlns:a16="http://schemas.microsoft.com/office/drawing/2014/main" id="{3CED91C1-774F-4686-B4CB-DD3F9C53A249}"/>
              </a:ext>
            </a:extLst>
          </p:cNvPr>
          <p:cNvSpPr/>
          <p:nvPr/>
        </p:nvSpPr>
        <p:spPr>
          <a:xfrm>
            <a:off x="1161257" y="51276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60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</a:rPr>
              <a:t>גלישה באינטרנט מעל הממוצע</a:t>
            </a:r>
            <a:endParaRPr lang="en-US" sz="36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F8C209-FAC3-43A7-B0B1-3C18A49C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342" y="1841796"/>
            <a:ext cx="7130802" cy="48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8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AA21A800-499E-1244-9051-65497940F318}"/>
              </a:ext>
            </a:extLst>
          </p:cNvPr>
          <p:cNvSpPr/>
          <p:nvPr/>
        </p:nvSpPr>
        <p:spPr>
          <a:xfrm>
            <a:off x="5888872" y="1765733"/>
            <a:ext cx="6303128" cy="34131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54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זיהוי פעילות חשודה בשלב בו החדירה לרשת הפנימית כבר התבצעה</a:t>
            </a:r>
            <a:endParaRPr lang="en-US" sz="54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9" name="מלבן 4">
            <a:extLst>
              <a:ext uri="{FF2B5EF4-FFF2-40B4-BE49-F238E27FC236}">
                <a16:creationId xmlns:a16="http://schemas.microsoft.com/office/drawing/2014/main" id="{02E10642-C7BF-4C9C-9583-03ECC4FAB170}"/>
              </a:ext>
            </a:extLst>
          </p:cNvPr>
          <p:cNvSpPr/>
          <p:nvPr/>
        </p:nvSpPr>
        <p:spPr>
          <a:xfrm>
            <a:off x="6263598" y="681189"/>
            <a:ext cx="5553675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88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בעיה</a:t>
            </a:r>
            <a:endParaRPr lang="en-US" sz="88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71" name="Picture 2">
            <a:extLst>
              <a:ext uri="{FF2B5EF4-FFF2-40B4-BE49-F238E27FC236}">
                <a16:creationId xmlns:a16="http://schemas.microsoft.com/office/drawing/2014/main" id="{81D903F0-52DF-432F-82D7-F02F5956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" y="25869"/>
            <a:ext cx="5847584" cy="681608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8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מלבן 4">
            <a:extLst>
              <a:ext uri="{FF2B5EF4-FFF2-40B4-BE49-F238E27FC236}">
                <a16:creationId xmlns:a16="http://schemas.microsoft.com/office/drawing/2014/main" id="{02E10642-C7BF-4C9C-9583-03ECC4FAB170}"/>
              </a:ext>
            </a:extLst>
          </p:cNvPr>
          <p:cNvSpPr/>
          <p:nvPr/>
        </p:nvSpPr>
        <p:spPr>
          <a:xfrm>
            <a:off x="802106" y="681189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88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הפתרון שלנו</a:t>
            </a:r>
            <a:endParaRPr lang="en-US" sz="88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52DDFBE-FBF4-4B64-BCF7-0E415DA53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4687"/>
            <a:ext cx="9905999" cy="3541714"/>
          </a:xfrm>
        </p:spPr>
        <p:txBody>
          <a:bodyPr>
            <a:normAutofit/>
          </a:bodyPr>
          <a:lstStyle/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מערכת מידע אשר מזהה פעולות חשודות ברשת הפנימית</a:t>
            </a:r>
          </a:p>
          <a:p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שימוש בלמידת מכונה ללא תיוג - </a:t>
            </a:r>
            <a:r>
              <a:rPr lang="en-US" sz="3600" dirty="0">
                <a:latin typeface="David" panose="020E0502060401010101" pitchFamily="34" charset="-79"/>
                <a:cs typeface="David" panose="020E0502060401010101" pitchFamily="34" charset="-79"/>
              </a:rPr>
              <a:t>Unsupervised</a:t>
            </a:r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buNone/>
            </a:pPr>
            <a:endParaRPr lang="en-US" sz="36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443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מלבן 4">
            <a:extLst>
              <a:ext uri="{FF2B5EF4-FFF2-40B4-BE49-F238E27FC236}">
                <a16:creationId xmlns:a16="http://schemas.microsoft.com/office/drawing/2014/main" id="{02E10642-C7BF-4C9C-9583-03ECC4FAB170}"/>
              </a:ext>
            </a:extLst>
          </p:cNvPr>
          <p:cNvSpPr/>
          <p:nvPr/>
        </p:nvSpPr>
        <p:spPr>
          <a:xfrm>
            <a:off x="802106" y="681189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88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הייחודיות שלנו</a:t>
            </a:r>
            <a:endParaRPr lang="en-US" sz="88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E52DDFBE-FBF4-4B64-BCF7-0E415DA53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6" y="1944687"/>
            <a:ext cx="11117178" cy="3541714"/>
          </a:xfrm>
        </p:spPr>
        <p:txBody>
          <a:bodyPr>
            <a:normAutofit fontScale="92500" lnSpcReduction="10000"/>
          </a:bodyPr>
          <a:lstStyle/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המוצרים בשוק משתמשים באלגוריתמים מורכבים</a:t>
            </a:r>
          </a:p>
          <a:p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המערכת לומדת לבד ומתקנת את היסטוריית הלמידה בהתאם</a:t>
            </a:r>
          </a:p>
          <a:p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האלגוריתם מבוסס על מחקר קיים</a:t>
            </a:r>
          </a:p>
        </p:txBody>
      </p:sp>
    </p:spTree>
    <p:extLst>
      <p:ext uri="{BB962C8B-B14F-4D97-AF65-F5344CB8AC3E}">
        <p14:creationId xmlns:p14="http://schemas.microsoft.com/office/powerpoint/2010/main" val="90393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5100FFB-1D42-1949-A44C-C63BB059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44687"/>
            <a:ext cx="9905999" cy="3541714"/>
          </a:xfrm>
        </p:spPr>
        <p:txBody>
          <a:bodyPr>
            <a:normAutofit fontScale="70000" lnSpcReduction="20000"/>
          </a:bodyPr>
          <a:lstStyle/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לפתח סימולטור שמדמה התקפות מסוגים שונים.</a:t>
            </a:r>
          </a:p>
          <a:p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לבנות מעבדה שתאפשר לחקור תופעות אנומליות ברשת </a:t>
            </a:r>
            <a:r>
              <a:rPr lang="en-US" sz="3600" dirty="0">
                <a:latin typeface="David" panose="020E0502060401010101" pitchFamily="34" charset="-79"/>
                <a:cs typeface="David" panose="020E0502060401010101" pitchFamily="34" charset="-79"/>
              </a:rPr>
              <a:t>LAN</a:t>
            </a: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 מקומית.</a:t>
            </a:r>
          </a:p>
          <a:p>
            <a:endParaRPr lang="he-IL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הטמעת אלגוריתם של למידת מכונה לזיהוי אנומליות ברשת.</a:t>
            </a:r>
          </a:p>
          <a:p>
            <a:endParaRPr lang="en-US" sz="36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לפתח אפליקצית </a:t>
            </a:r>
            <a:r>
              <a:rPr lang="en-US" sz="3600" dirty="0">
                <a:latin typeface="David" panose="020E0502060401010101" pitchFamily="34" charset="-79"/>
                <a:cs typeface="David" panose="020E0502060401010101" pitchFamily="34" charset="-79"/>
              </a:rPr>
              <a:t>WEB</a:t>
            </a:r>
            <a:r>
              <a:rPr lang="he-IL" sz="3600" dirty="0">
                <a:latin typeface="David" panose="020E0502060401010101" pitchFamily="34" charset="-79"/>
                <a:cs typeface="David" panose="020E0502060401010101" pitchFamily="34" charset="-79"/>
              </a:rPr>
              <a:t> לשליטה והצגת המידע.</a:t>
            </a:r>
          </a:p>
          <a:p>
            <a:pPr marL="0" indent="0">
              <a:buNone/>
            </a:pPr>
            <a:endParaRPr lang="en-US" sz="36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לבן 4">
            <a:extLst>
              <a:ext uri="{FF2B5EF4-FFF2-40B4-BE49-F238E27FC236}">
                <a16:creationId xmlns:a16="http://schemas.microsoft.com/office/drawing/2014/main" id="{90E7A320-92D7-46D3-8972-6BFDCBD9CA46}"/>
              </a:ext>
            </a:extLst>
          </p:cNvPr>
          <p:cNvSpPr/>
          <p:nvPr/>
        </p:nvSpPr>
        <p:spPr>
          <a:xfrm>
            <a:off x="802106" y="681189"/>
            <a:ext cx="10812378" cy="997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 rt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he-IL" sz="8800" b="1" cap="all" dirty="0">
                <a:ln w="9525">
                  <a:solidFill>
                    <a:srgbClr val="00206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מטרות הפרוייקט</a:t>
            </a:r>
            <a:endParaRPr lang="en-US" sz="8800" b="1" cap="all" dirty="0">
              <a:ln w="9525">
                <a:solidFill>
                  <a:srgbClr val="002060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0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564</Words>
  <Application>Microsoft Office PowerPoint</Application>
  <PresentationFormat>Widescreen</PresentationFormat>
  <Paragraphs>194</Paragraphs>
  <Slides>34</Slides>
  <Notes>32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David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שאלות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kineret</dc:creator>
  <cp:lastModifiedBy>Anon</cp:lastModifiedBy>
  <cp:revision>140</cp:revision>
  <dcterms:created xsi:type="dcterms:W3CDTF">2020-06-25T16:33:34Z</dcterms:created>
  <dcterms:modified xsi:type="dcterms:W3CDTF">2020-06-28T18:12:20Z</dcterms:modified>
</cp:coreProperties>
</file>